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8.svg" ContentType="image/svg"/>
  <Override PartName="/ppt/media/image6.png" ContentType="image/png"/>
  <Override PartName="/ppt/media/image7.png" ContentType="image/png"/>
  <Override PartName="/ppt/media/image10.wmf" ContentType="image/x-wmf"/>
  <Override PartName="/ppt/media/image11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74" r:id="rId12"/>
    <p:sldMasterId id="2147483676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C759F2-619B-4773-AE69-1E6CE0BF41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C7BBF00-EB48-4085-8360-3CCF13FC01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86EAC8D-8F74-4AA5-9D86-E76B62904A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AA21C10-8995-4383-8ADB-91BCC74014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6C2E8C4-3539-4ECC-9DF6-1B8B2C7A8A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F113E0B-D497-4C21-BC84-836F724E74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4F4B3B2-FC75-4D9B-BB42-15F4F3A006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4C94346-007E-48EE-95D4-36CEAAF27D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41AAF0D4-5F88-4275-8A69-7532E0D91B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5D673994-9139-4229-9C29-23DD7C35E5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93426F-1220-4F7C-A245-DA8B59A78A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DA088B-28A6-4890-A6F1-C1FAEF6BA3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5F890D4-9B61-4AC4-9230-3CCC034C48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64F487-7B59-447E-A001-CC521C04FB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E0DDD7E-F289-4759-9351-7621694FA5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0B28D28-EB87-45FE-B68C-2A045508E8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7E0179D-CFB7-4807-97F4-BCD7768123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787E9CD-D4EC-4F2C-970D-14542C09EF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7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175C7B-E71E-4501-BDC0-5C2F68C6A682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3D5AD5-DBDD-4AD4-AC19-E1E75624243E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8F012A-523D-4D17-B889-404E6D06FB2A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B4BD35-FE1D-45EA-BCA3-9D751838A779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339018-D300-4C43-9442-494DB2DE9B9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54B2F0-0A8A-464D-BD13-5202605A980C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3C8774-57F4-4E1C-A8FF-39E1809445A0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34868D8-9417-4479-86A3-63D02CEA68B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4ACD0B-86FB-4954-9A6A-DF44B29A7A1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64A4FD-656B-490E-8877-64F5E110EE19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73895B-5097-452E-B8EE-27EB62160EB5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B427F7-F273-4F66-B59D-F926E6452CA3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app.diagrams.net/#G1x3lA7LgQjIFMnrYUmO9qoTsMAzEQkPVX%23%7B%22pageId%22%3A%22UGlf8FXX3hrjc-9rX4iH%22%7D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adroTexto 4"/>
          <p:cNvSpPr/>
          <p:nvPr/>
        </p:nvSpPr>
        <p:spPr>
          <a:xfrm>
            <a:off x="1215000" y="1552320"/>
            <a:ext cx="8290080" cy="21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ES" sz="3200" strike="noStrike" u="none">
                <a:solidFill>
                  <a:srgbClr val="404040"/>
                </a:solidFill>
                <a:effectLst/>
                <a:uFillTx/>
                <a:latin typeface="Work Sans Bold Roman"/>
              </a:rPr>
              <a:t>Mapa conceptual sobre la validacion de Documentos A2-220501093-AA3-EV01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Rectángulo 1"/>
          <p:cNvSpPr/>
          <p:nvPr/>
        </p:nvSpPr>
        <p:spPr>
          <a:xfrm>
            <a:off x="9105840" y="4915800"/>
            <a:ext cx="1941840" cy="825480"/>
          </a:xfrm>
          <a:prstGeom prst="rect">
            <a:avLst/>
          </a:prstGeom>
          <a:noFill/>
          <a:ln w="63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3" name="CuadroTexto 2"/>
          <p:cNvSpPr/>
          <p:nvPr/>
        </p:nvSpPr>
        <p:spPr>
          <a:xfrm>
            <a:off x="9105840" y="4915800"/>
            <a:ext cx="19418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Medium Roman"/>
              </a:rPr>
              <a:t>Marca externa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CuadroTexto 3"/>
          <p:cNvSpPr/>
          <p:nvPr/>
        </p:nvSpPr>
        <p:spPr>
          <a:xfrm>
            <a:off x="9105840" y="5190840"/>
            <a:ext cx="194184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_tradnl" sz="1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NOTA: </a:t>
            </a:r>
            <a:r>
              <a:rPr b="0" lang="es-ES_tradnl" sz="1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El tamaño del logo de la marca externa no debe superar el tamaño del logo SENA.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adroTexto 1"/>
          <p:cNvSpPr/>
          <p:nvPr/>
        </p:nvSpPr>
        <p:spPr>
          <a:xfrm>
            <a:off x="1168200" y="1197720"/>
            <a:ext cx="10512720" cy="21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CO" sz="60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Criterios de Evaluación </a:t>
            </a:r>
            <a:endParaRPr b="0" lang="es-CO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6" name="Conector recto 2"/>
          <p:cNvCxnSpPr/>
          <p:nvPr/>
        </p:nvCxnSpPr>
        <p:spPr>
          <a:xfrm>
            <a:off x="4984560" y="2358720"/>
            <a:ext cx="2251080" cy="3600"/>
          </a:xfrm>
          <a:prstGeom prst="straightConnector1">
            <a:avLst/>
          </a:prstGeom>
          <a:ln w="12700">
            <a:solidFill>
              <a:srgbClr val="38aa00"/>
            </a:solidFill>
            <a:round/>
          </a:ln>
        </p:spPr>
      </p:cxnSp>
      <p:sp>
        <p:nvSpPr>
          <p:cNvPr id="67" name="CuadroTexto 3"/>
          <p:cNvSpPr/>
          <p:nvPr/>
        </p:nvSpPr>
        <p:spPr>
          <a:xfrm>
            <a:off x="7517160" y="2680920"/>
            <a:ext cx="38509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Realiza diagrama de actividades exponiendo detalles de los casos de usos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CuadroTexto 7"/>
          <p:cNvSpPr/>
          <p:nvPr/>
        </p:nvSpPr>
        <p:spPr>
          <a:xfrm>
            <a:off x="1109160" y="5272920"/>
            <a:ext cx="38509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Genera plantillas extendidas de casos de uso expresando la extencion de las acciones a desarrollar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CuadroTexto 8"/>
          <p:cNvSpPr/>
          <p:nvPr/>
        </p:nvSpPr>
        <p:spPr>
          <a:xfrm>
            <a:off x="1001160" y="3976920"/>
            <a:ext cx="3850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Elabora diagramas de casos de uso con el estandar (UML)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CuadroTexto 9"/>
          <p:cNvSpPr/>
          <p:nvPr/>
        </p:nvSpPr>
        <p:spPr>
          <a:xfrm>
            <a:off x="1037160" y="2644920"/>
            <a:ext cx="38509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Interpreta el informe de requisitos para modelar las funciones del software. Elabora diagramas de casos de uso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CuadroTexto 10"/>
          <p:cNvSpPr/>
          <p:nvPr/>
        </p:nvSpPr>
        <p:spPr>
          <a:xfrm>
            <a:off x="7625160" y="4588920"/>
            <a:ext cx="3850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Documenta la actividad en un informe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adroTexto 5"/>
          <p:cNvSpPr/>
          <p:nvPr/>
        </p:nvSpPr>
        <p:spPr>
          <a:xfrm>
            <a:off x="1168200" y="873720"/>
            <a:ext cx="105127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CO" sz="60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Indicadores de logros</a:t>
            </a:r>
            <a:endParaRPr b="0" lang="es-CO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3" name="Conector recto 1"/>
          <p:cNvCxnSpPr/>
          <p:nvPr/>
        </p:nvCxnSpPr>
        <p:spPr>
          <a:xfrm>
            <a:off x="4214520" y="2237760"/>
            <a:ext cx="2877120" cy="16560"/>
          </a:xfrm>
          <a:prstGeom prst="straightConnector1">
            <a:avLst/>
          </a:prstGeom>
          <a:ln w="12700">
            <a:solidFill>
              <a:srgbClr val="38aa00"/>
            </a:solidFill>
            <a:round/>
          </a:ln>
        </p:spPr>
      </p:cxnSp>
      <p:sp>
        <p:nvSpPr>
          <p:cNvPr id="74" name="CuadroTexto 6"/>
          <p:cNvSpPr/>
          <p:nvPr/>
        </p:nvSpPr>
        <p:spPr>
          <a:xfrm>
            <a:off x="1288800" y="2923560"/>
            <a:ext cx="3850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Indica los diagramas que existen para modelar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CuadroTexto 11"/>
          <p:cNvSpPr/>
          <p:nvPr/>
        </p:nvSpPr>
        <p:spPr>
          <a:xfrm>
            <a:off x="7336800" y="2887560"/>
            <a:ext cx="38509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Maneja herramienta de software para apoyar la elaboracion de los diagramas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CuadroTexto 12"/>
          <p:cNvSpPr/>
          <p:nvPr/>
        </p:nvSpPr>
        <p:spPr>
          <a:xfrm>
            <a:off x="1360800" y="4543560"/>
            <a:ext cx="3850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Diagrama con UML los artefactos del sistema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CuadroTexto 13"/>
          <p:cNvSpPr/>
          <p:nvPr/>
        </p:nvSpPr>
        <p:spPr>
          <a:xfrm>
            <a:off x="7192800" y="4471560"/>
            <a:ext cx="385092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Elabora documento plantilla de casos de usos con base en los estandares de documentacion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plus/>
      </p:transition>
    </mc:Choice>
    <mc:Fallback>
      <p:transition spd="slow">
        <p:plus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3"/>
          <p:cNvSpPr/>
          <p:nvPr/>
        </p:nvSpPr>
        <p:spPr>
          <a:xfrm>
            <a:off x="3423600" y="3953880"/>
            <a:ext cx="5341320" cy="96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90000"/>
              </a:lnSpc>
            </a:pPr>
            <a:r>
              <a:rPr b="1" lang="es-ES_tradnl" sz="1600" strike="noStrike" u="none">
                <a:solidFill>
                  <a:schemeClr val="lt1"/>
                </a:solidFill>
                <a:effectLst/>
                <a:uFillTx/>
                <a:latin typeface="WORK SANS BOLD ROMAN"/>
              </a:rPr>
              <a:t>NOTA: </a:t>
            </a:r>
            <a:r>
              <a:rPr b="0" lang="es-ES_tradnl" sz="1600" strike="noStrike" u="none">
                <a:solidFill>
                  <a:schemeClr val="lt1"/>
                </a:solidFill>
                <a:effectLst/>
                <a:uFillTx/>
                <a:latin typeface="WORK SANS REGULAR ROMAN"/>
              </a:rPr>
              <a:t>Las diapositivas con fondo de color verde, deben utilizarse solo para títulos con tipografía grande en variaciones Bold, Extrabold o Black, para garantizar cumplimiento de criterios de accesibilidad.</a:t>
            </a:r>
            <a:endParaRPr b="0" lang="es-CO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CuadroTexto 4"/>
          <p:cNvSpPr/>
          <p:nvPr/>
        </p:nvSpPr>
        <p:spPr>
          <a:xfrm>
            <a:off x="4901040" y="2624040"/>
            <a:ext cx="238752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s-CO" sz="6000" strike="noStrike" u="none">
                <a:solidFill>
                  <a:schemeClr val="lt1"/>
                </a:solidFill>
                <a:effectLst/>
                <a:uFillTx/>
                <a:latin typeface="WORK SANS BOLD ROMAN"/>
              </a:rPr>
              <a:t>Título</a:t>
            </a:r>
            <a:endParaRPr b="0" lang="es-CO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80" name="Conector recto 5"/>
          <p:cNvCxnSpPr/>
          <p:nvPr/>
        </p:nvCxnSpPr>
        <p:spPr>
          <a:xfrm>
            <a:off x="5013360" y="3555000"/>
            <a:ext cx="2251080" cy="360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1"/>
          <p:cNvSpPr/>
          <p:nvPr/>
        </p:nvSpPr>
        <p:spPr>
          <a:xfrm>
            <a:off x="369000" y="297360"/>
            <a:ext cx="5607000" cy="10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1" lang="es-CO" sz="3600" strike="noStrike" u="none">
                <a:solidFill>
                  <a:srgbClr val="38aa00"/>
                </a:solidFill>
                <a:effectLst/>
                <a:uFillTx/>
                <a:latin typeface="WORK SANS BOLD ROMAN"/>
              </a:rPr>
              <a:t>Indica los diagramas que existen para modelar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CuadroTexto 2"/>
          <p:cNvSpPr/>
          <p:nvPr/>
        </p:nvSpPr>
        <p:spPr>
          <a:xfrm>
            <a:off x="678960" y="2334600"/>
            <a:ext cx="5094720" cy="32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Los diagramas a modelar seran deribados de los requerimientos e historias de usuarios, la especificación de los casos de usuario para el desarrollo de cada módulo y cada especificación, estas representaciones graficas de nuestro proyecto debe representar claramente su funcionamiento, por lo cual el proyecto se abordara a través de módulos independientes entregables implementando la tecnología XP para organizar el flujo de tareas, dentro de los diagramas a representar estarían:</a:t>
            </a:r>
            <a:r>
              <a:rPr b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 clases, objetos, de flujo, caso de uso, de componentes, de estado y secuencia</a:t>
            </a: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Conector recto 3"/>
          <p:cNvCxnSpPr/>
          <p:nvPr/>
        </p:nvCxnSpPr>
        <p:spPr>
          <a:xfrm>
            <a:off x="1985400" y="1875960"/>
            <a:ext cx="1429560" cy="3600"/>
          </a:xfrm>
          <a:prstGeom prst="straightConnector1">
            <a:avLst/>
          </a:prstGeom>
          <a:ln w="12700">
            <a:solidFill>
              <a:srgbClr val="4d4d4c"/>
            </a:solidFill>
            <a:round/>
          </a:ln>
        </p:spPr>
      </p:cxnSp>
      <p:pic>
        <p:nvPicPr>
          <p:cNvPr id="84" name="Imagen 8" descr=""/>
          <p:cNvPicPr/>
          <p:nvPr/>
        </p:nvPicPr>
        <p:blipFill>
          <a:blip r:embed="rId2"/>
          <a:srcRect l="13151" t="0" r="239" b="0"/>
          <a:stretch/>
        </p:blipFill>
        <p:spPr>
          <a:xfrm>
            <a:off x="6095880" y="0"/>
            <a:ext cx="6092280" cy="685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ítulo 1"/>
          <p:cNvSpPr/>
          <p:nvPr/>
        </p:nvSpPr>
        <p:spPr>
          <a:xfrm>
            <a:off x="456120" y="416520"/>
            <a:ext cx="981216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Artefactos del sistema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CuadroTexto 2"/>
          <p:cNvSpPr/>
          <p:nvPr/>
        </p:nvSpPr>
        <p:spPr>
          <a:xfrm>
            <a:off x="313200" y="1297080"/>
            <a:ext cx="551484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Para el Desarrollo del diagrama de los Artefactos del sistema tendremos en cuenta este diagra de flujo que explica el orden de los procesos dentro del sistema.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CuadroTexto 15"/>
          <p:cNvSpPr/>
          <p:nvPr/>
        </p:nvSpPr>
        <p:spPr>
          <a:xfrm>
            <a:off x="277200" y="2593080"/>
            <a:ext cx="551484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Los elementos a representar en este caso seria;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Factura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Base de Datos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Ejecutar pago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Actualizar estado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Archivar Canceladas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7217280" y="1352160"/>
            <a:ext cx="2601360" cy="4845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ítulo 2"/>
          <p:cNvSpPr/>
          <p:nvPr/>
        </p:nvSpPr>
        <p:spPr>
          <a:xfrm>
            <a:off x="456120" y="416520"/>
            <a:ext cx="9812160" cy="7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Subtítulo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CuadroTexto 14"/>
          <p:cNvSpPr/>
          <p:nvPr/>
        </p:nvSpPr>
        <p:spPr>
          <a:xfrm>
            <a:off x="456120" y="1297080"/>
            <a:ext cx="5514840" cy="32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Lorem ipsum dolor sit amet.</a:t>
            </a: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	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consectetuer adipiscing elit.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diam nonummy nibh euismod tincidunt ut.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783000" y="4960440"/>
            <a:ext cx="4549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400" strike="noStrike" u="sng">
                <a:solidFill>
                  <a:srgbClr val="0563c1"/>
                </a:solidFill>
                <a:effectLst/>
                <a:uFillTx/>
                <a:latin typeface="Times New Roman"/>
                <a:hlinkClick r:id="rId2"/>
              </a:rPr>
              <a:t>Diagrama platilla Caso de uso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835320" y="684000"/>
            <a:ext cx="4635360" cy="560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n 1" descr=""/>
          <p:cNvPicPr/>
          <p:nvPr/>
        </p:nvPicPr>
        <p:blipFill>
          <a:blip r:embed="rId2"/>
          <a:stretch/>
        </p:blipFill>
        <p:spPr>
          <a:xfrm>
            <a:off x="2209680" y="2261880"/>
            <a:ext cx="7768800" cy="348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ítulo 1"/>
          <p:cNvSpPr/>
          <p:nvPr/>
        </p:nvSpPr>
        <p:spPr>
          <a:xfrm>
            <a:off x="456120" y="416520"/>
            <a:ext cx="98121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trike="noStrike" u="none">
                <a:solidFill>
                  <a:srgbClr val="ffffff"/>
                </a:solidFill>
                <a:effectLst/>
                <a:uFillTx/>
                <a:latin typeface="WORK SANS BOLD ROMAN"/>
              </a:rPr>
              <a:t>Título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4619</TotalTime>
  <Application>LibreOffice/25.2.4.3$Linux_X86_64 LibreOffice_project/520$Build-3</Application>
  <AppVersion>15.0000</AppVersion>
  <Words>197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  <dc:description/>
  <dc:language>en-GB</dc:language>
  <cp:lastModifiedBy/>
  <dcterms:modified xsi:type="dcterms:W3CDTF">2025-07-02T19:33:37Z</dcterms:modified>
  <cp:revision>79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ActionId">
    <vt:lpwstr>8c6bc714-34a9-4b82-914e-50b1377a2da4</vt:lpwstr>
  </property>
  <property fmtid="{D5CDD505-2E9C-101B-9397-08002B2CF9AE}" pid="3" name="MSIP_Label_1299739c-ad3d-4908-806e-4d91151a6e13_ContentBits">
    <vt:lpwstr>0</vt:lpwstr>
  </property>
  <property fmtid="{D5CDD505-2E9C-101B-9397-08002B2CF9AE}" pid="4" name="MSIP_Label_1299739c-ad3d-4908-806e-4d91151a6e13_Enabled">
    <vt:lpwstr>true</vt:lpwstr>
  </property>
  <property fmtid="{D5CDD505-2E9C-101B-9397-08002B2CF9AE}" pid="5" name="MSIP_Label_1299739c-ad3d-4908-806e-4d91151a6e13_Method">
    <vt:lpwstr>Standard</vt:lpwstr>
  </property>
  <property fmtid="{D5CDD505-2E9C-101B-9397-08002B2CF9AE}" pid="6" name="MSIP_Label_1299739c-ad3d-4908-806e-4d91151a6e13_Name">
    <vt:lpwstr>All Employees (Unrestricted)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SiteId">
    <vt:lpwstr>cbc2c381-2f2e-4d93-91d1-506c9316ace7</vt:lpwstr>
  </property>
  <property fmtid="{D5CDD505-2E9C-101B-9397-08002B2CF9AE}" pid="9" name="PresentationFormat">
    <vt:lpwstr>Panorámica</vt:lpwstr>
  </property>
  <property fmtid="{D5CDD505-2E9C-101B-9397-08002B2CF9AE}" pid="10" name="Slides">
    <vt:i4>7</vt:i4>
  </property>
</Properties>
</file>